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76" r:id="rId2"/>
    <p:sldId id="378" r:id="rId3"/>
    <p:sldId id="943" r:id="rId4"/>
    <p:sldId id="379" r:id="rId5"/>
    <p:sldId id="380" r:id="rId6"/>
    <p:sldId id="381" r:id="rId7"/>
    <p:sldId id="382" r:id="rId8"/>
    <p:sldId id="946" r:id="rId9"/>
    <p:sldId id="949" r:id="rId10"/>
    <p:sldId id="947" r:id="rId11"/>
    <p:sldId id="948" r:id="rId12"/>
    <p:sldId id="383" r:id="rId13"/>
    <p:sldId id="384" r:id="rId14"/>
    <p:sldId id="404" r:id="rId15"/>
    <p:sldId id="385" r:id="rId16"/>
    <p:sldId id="377" r:id="rId17"/>
    <p:sldId id="386" r:id="rId18"/>
    <p:sldId id="387" r:id="rId19"/>
    <p:sldId id="389" r:id="rId20"/>
    <p:sldId id="388" r:id="rId21"/>
    <p:sldId id="390" r:id="rId22"/>
    <p:sldId id="391" r:id="rId23"/>
    <p:sldId id="405" r:id="rId24"/>
    <p:sldId id="392" r:id="rId25"/>
    <p:sldId id="393" r:id="rId26"/>
    <p:sldId id="399" r:id="rId27"/>
    <p:sldId id="395" r:id="rId28"/>
    <p:sldId id="406" r:id="rId29"/>
    <p:sldId id="396" r:id="rId30"/>
    <p:sldId id="407" r:id="rId31"/>
    <p:sldId id="397" r:id="rId32"/>
    <p:sldId id="398" r:id="rId33"/>
    <p:sldId id="400" r:id="rId34"/>
    <p:sldId id="403" r:id="rId35"/>
    <p:sldId id="401" r:id="rId36"/>
    <p:sldId id="944" r:id="rId37"/>
    <p:sldId id="409" r:id="rId38"/>
    <p:sldId id="410" r:id="rId39"/>
    <p:sldId id="411" r:id="rId40"/>
    <p:sldId id="412" r:id="rId41"/>
    <p:sldId id="413" r:id="rId42"/>
    <p:sldId id="414" r:id="rId43"/>
    <p:sldId id="416" r:id="rId44"/>
    <p:sldId id="417" r:id="rId45"/>
    <p:sldId id="937" r:id="rId46"/>
    <p:sldId id="938" r:id="rId47"/>
    <p:sldId id="415" r:id="rId48"/>
    <p:sldId id="939" r:id="rId49"/>
    <p:sldId id="940" r:id="rId50"/>
    <p:sldId id="941" r:id="rId51"/>
    <p:sldId id="942"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389"/>
            <p14:sldId id="388"/>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80"/>
    <a:srgbClr val="996633"/>
    <a:srgbClr val="D8E9D3"/>
    <a:srgbClr val="A5AEA3"/>
    <a:srgbClr val="D8D8D8"/>
    <a:srgbClr val="949494"/>
    <a:srgbClr val="FFFFFF"/>
    <a:srgbClr val="FFC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0216" autoAdjust="0"/>
  </p:normalViewPr>
  <p:slideViewPr>
    <p:cSldViewPr>
      <p:cViewPr varScale="1">
        <p:scale>
          <a:sx n="117" d="100"/>
          <a:sy n="117" d="100"/>
        </p:scale>
        <p:origin x="60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Object detectors often output many overlapping detections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0.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tiff"/></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L4.2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xmlns="">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t>Blue box: Ground Truth; Red box: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457200" y="1088087"/>
                <a:ext cx="8229600" cy="2628945"/>
              </a:xfrm>
            </p:spPr>
            <p:txBody>
              <a:bodyPr>
                <a:normAutofit fontScale="47500" lnSpcReduction="20000"/>
              </a:bodyPr>
              <a:lstStyle/>
              <a:p>
                <a:r>
                  <a:rPr lang="en-US" dirty="0"/>
                  <a:t>NMS discards (suppresses) overlapping object boxes except the one with the maximum classification score </a:t>
                </a:r>
              </a:p>
              <a:p>
                <a:r>
                  <a:rPr lang="en-US" dirty="0"/>
                  <a:t>1. For each output class</a:t>
                </a:r>
              </a:p>
              <a:p>
                <a:pPr lvl="1"/>
                <a:r>
                  <a:rPr lang="en-US" dirty="0"/>
                  <a:t>1.1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1.2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1.3. If any boxes remain, GOTO 1.1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457200" y="1088087"/>
                <a:ext cx="8229600" cy="2628945"/>
              </a:xfrm>
              <a:blipFill>
                <a:blip r:embed="rId3"/>
                <a:stretch>
                  <a:fillRect l="-222" t="-20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dirty="0"/>
              <a:t>Evaluating Object Detectors:</a:t>
            </a:r>
            <a:br>
              <a:rPr lang="en-US" dirty="0"/>
            </a:br>
            <a:r>
              <a:rPr lang="en-US" dirty="0"/>
              <a:t>Mean Average Precision (</a:t>
            </a:r>
            <a:r>
              <a:rPr lang="en-US" dirty="0" err="1"/>
              <a:t>mAP</a:t>
            </a:r>
            <a:r>
              <a:rPr lang="en-US" dirty="0"/>
              <a:t>)</a:t>
            </a:r>
            <a:endParaRPr lang="en-SE" dirty="0"/>
          </a:p>
        </p:txBody>
      </p:sp>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7500" lnSpcReduction="20000"/>
          </a:bodyPr>
          <a:lstStyle/>
          <a:p>
            <a:r>
              <a:rPr lang="en-US" dirty="0"/>
              <a:t>1. Run object detector on all test images (with NMS)</a:t>
            </a:r>
          </a:p>
          <a:p>
            <a:r>
              <a:rPr lang="en-US" dirty="0"/>
              <a:t>2. For each class, compute Average Precision (AP) = area under Precision vs Recall Curve</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 area under PR curve</a:t>
            </a:r>
          </a:p>
          <a:p>
            <a:r>
              <a:rPr lang="en-US" dirty="0"/>
              <a:t>3. Mean Average Precision (</a:t>
            </a:r>
            <a:r>
              <a:rPr lang="en-US" dirty="0" err="1"/>
              <a:t>mAP</a:t>
            </a:r>
            <a:r>
              <a:rPr lang="en-US" dirty="0"/>
              <a:t>) = average of AP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(0.5, 0.55, 0.6, …, 0.95) and take average</a:t>
            </a:r>
          </a:p>
        </p:txBody>
      </p:sp>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2"/>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3"/>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4"/>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5"/>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6"/>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7"/>
          <a:stretch>
            <a:fillRect/>
          </a:stretch>
        </p:blipFill>
        <p:spPr>
          <a:xfrm>
            <a:off x="6046053" y="3519129"/>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extLst>
              <p:ext uri="{D42A27DB-BD31-4B8C-83A1-F6EECF244321}">
                <p14:modId xmlns:p14="http://schemas.microsoft.com/office/powerpoint/2010/main" val="1743841055"/>
              </p:ext>
            </p:extLst>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extLst>
              <p:ext uri="{D42A27DB-BD31-4B8C-83A1-F6EECF244321}">
                <p14:modId xmlns:p14="http://schemas.microsoft.com/office/powerpoint/2010/main" val="2622396449"/>
              </p:ext>
            </p:extLst>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extLst>
              <p:ext uri="{D42A27DB-BD31-4B8C-83A1-F6EECF244321}">
                <p14:modId xmlns:p14="http://schemas.microsoft.com/office/powerpoint/2010/main" val="2289202979"/>
              </p:ext>
            </p:extLst>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FP=1</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extLst>
              <p:ext uri="{D42A27DB-BD31-4B8C-83A1-F6EECF244321}">
                <p14:modId xmlns:p14="http://schemas.microsoft.com/office/powerpoint/2010/main" val="2538214357"/>
              </p:ext>
            </p:extLst>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extLst>
              <p:ext uri="{D42A27DB-BD31-4B8C-83A1-F6EECF244321}">
                <p14:modId xmlns:p14="http://schemas.microsoft.com/office/powerpoint/2010/main" val="137757031"/>
              </p:ext>
            </p:extLst>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7123384" y="5867407"/>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7123384" y="5867407"/>
                <a:ext cx="1944416" cy="878830"/>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23554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337B-5287-4E62-A84D-D3EEDBCAA6CA}"/>
              </a:ext>
            </a:extLst>
          </p:cNvPr>
          <p:cNvSpPr>
            <a:spLocks noGrp="1"/>
          </p:cNvSpPr>
          <p:nvPr>
            <p:ph type="title"/>
          </p:nvPr>
        </p:nvSpPr>
        <p:spPr/>
        <p:txBody>
          <a:bodyPr/>
          <a:lstStyle/>
          <a:p>
            <a:r>
              <a:rPr lang="en-US" dirty="0"/>
              <a:t>Perfect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E5F38-4D70-40AB-AB80-DB64FBC15E24}"/>
                  </a:ext>
                </a:extLst>
              </p:cNvPr>
              <p:cNvSpPr>
                <a:spLocks noGrp="1"/>
              </p:cNvSpPr>
              <p:nvPr>
                <p:ph idx="1"/>
              </p:nvPr>
            </p:nvSpPr>
            <p:spPr>
              <a:xfrm>
                <a:off x="457200" y="1295400"/>
                <a:ext cx="5626968" cy="5105400"/>
              </a:xfrm>
            </p:spPr>
            <p:txBody>
              <a:bodyPr/>
              <a:lstStyle/>
              <a:p>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p:txBody>
          </p:sp>
        </mc:Choice>
        <mc:Fallback xmlns="">
          <p:sp>
            <p:nvSpPr>
              <p:cNvPr id="3" name="Content Placeholder 2">
                <a:extLst>
                  <a:ext uri="{FF2B5EF4-FFF2-40B4-BE49-F238E27FC236}">
                    <a16:creationId xmlns:a16="http://schemas.microsoft.com/office/drawing/2014/main" id="{CADE5F38-4D70-40AB-AB80-DB64FBC15E24}"/>
                  </a:ext>
                </a:extLst>
              </p:cNvPr>
              <p:cNvSpPr>
                <a:spLocks noGrp="1" noRot="1" noChangeAspect="1" noMove="1" noResize="1" noEditPoints="1" noAdjustHandles="1" noChangeArrowheads="1" noChangeShapeType="1" noTextEdit="1"/>
              </p:cNvSpPr>
              <p:nvPr>
                <p:ph idx="1"/>
              </p:nvPr>
            </p:nvSpPr>
            <p:spPr>
              <a:xfrm>
                <a:off x="457200" y="1295400"/>
                <a:ext cx="5626968" cy="5105400"/>
              </a:xfrm>
              <a:blipFill>
                <a:blip r:embed="rId2"/>
                <a:stretch>
                  <a:fillRect l="-2492" t="-1553" r="-23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graphicFrame>
        <p:nvGraphicFramePr>
          <p:cNvPr id="7" name="Table 6">
            <a:extLst>
              <a:ext uri="{FF2B5EF4-FFF2-40B4-BE49-F238E27FC236}">
                <a16:creationId xmlns:a16="http://schemas.microsoft.com/office/drawing/2014/main" id="{11E0EA1A-2822-4E52-9C09-B9090EAA67C7}"/>
              </a:ext>
            </a:extLst>
          </p:cNvPr>
          <p:cNvGraphicFramePr>
            <a:graphicFrameLocks/>
          </p:cNvGraphicFramePr>
          <p:nvPr>
            <p:extLst>
              <p:ext uri="{D42A27DB-BD31-4B8C-83A1-F6EECF244321}">
                <p14:modId xmlns:p14="http://schemas.microsoft.com/office/powerpoint/2010/main" val="956654728"/>
              </p:ext>
            </p:extLst>
          </p:nvPr>
        </p:nvGraphicFramePr>
        <p:xfrm>
          <a:off x="6516216" y="1412776"/>
          <a:ext cx="1770534" cy="1152128"/>
        </p:xfrm>
        <a:graphic>
          <a:graphicData uri="http://schemas.openxmlformats.org/drawingml/2006/table">
            <a:tbl>
              <a:tblPr firstRow="1" bandRow="1">
                <a:tableStyleId>{5940675A-B579-460E-94D1-54222C63F5DA}</a:tableStyleId>
              </a:tblPr>
              <a:tblGrid>
                <a:gridCol w="885267">
                  <a:extLst>
                    <a:ext uri="{9D8B030D-6E8A-4147-A177-3AD203B41FA5}">
                      <a16:colId xmlns:a16="http://schemas.microsoft.com/office/drawing/2014/main" val="1682187565"/>
                    </a:ext>
                  </a:extLst>
                </a:gridCol>
                <a:gridCol w="885267">
                  <a:extLst>
                    <a:ext uri="{9D8B030D-6E8A-4147-A177-3AD203B41FA5}">
                      <a16:colId xmlns:a16="http://schemas.microsoft.com/office/drawing/2014/main" val="1083604852"/>
                    </a:ext>
                  </a:extLst>
                </a:gridCol>
              </a:tblGrid>
              <a:tr h="576064">
                <a:tc>
                  <a:txBody>
                    <a:bodyPr/>
                    <a:lstStyle/>
                    <a:p>
                      <a:r>
                        <a:rPr lang="en-US" sz="2000" dirty="0"/>
                        <a:t>FN=0</a:t>
                      </a:r>
                      <a:endParaRPr lang="en-SE" sz="2000" dirty="0"/>
                    </a:p>
                  </a:txBody>
                  <a:tcPr/>
                </a:tc>
                <a:tc>
                  <a:txBody>
                    <a:bodyPr/>
                    <a:lstStyle/>
                    <a:p>
                      <a:r>
                        <a:rPr lang="en-US" sz="2000" dirty="0"/>
                        <a:t>TN=0</a:t>
                      </a:r>
                      <a:endParaRPr lang="en-SE" sz="2000" dirty="0"/>
                    </a:p>
                  </a:txBody>
                  <a:tcPr/>
                </a:tc>
                <a:extLst>
                  <a:ext uri="{0D108BD9-81ED-4DB2-BD59-A6C34878D82A}">
                    <a16:rowId xmlns:a16="http://schemas.microsoft.com/office/drawing/2014/main" val="4241156382"/>
                  </a:ext>
                </a:extLst>
              </a:tr>
              <a:tr h="576064">
                <a:tc>
                  <a:txBody>
                    <a:bodyPr/>
                    <a:lstStyle/>
                    <a:p>
                      <a:r>
                        <a:rPr lang="en-US" sz="2000" dirty="0"/>
                        <a:t>TP=N</a:t>
                      </a:r>
                      <a:endParaRPr lang="en-SE" sz="2000" dirty="0"/>
                    </a:p>
                  </a:txBody>
                  <a:tcPr/>
                </a:tc>
                <a:tc>
                  <a:txBody>
                    <a:bodyPr/>
                    <a:lstStyle/>
                    <a:p>
                      <a:r>
                        <a:rPr lang="en-US" sz="2000" dirty="0"/>
                        <a:t>FP=0</a:t>
                      </a:r>
                      <a:endParaRPr lang="en-SE" sz="2000" dirty="0"/>
                    </a:p>
                  </a:txBody>
                  <a:tcPr/>
                </a:tc>
                <a:extLst>
                  <a:ext uri="{0D108BD9-81ED-4DB2-BD59-A6C34878D82A}">
                    <a16:rowId xmlns:a16="http://schemas.microsoft.com/office/drawing/2014/main" val="2395611723"/>
                  </a:ext>
                </a:extLst>
              </a:tr>
            </a:tbl>
          </a:graphicData>
        </a:graphic>
      </p:graphicFrame>
      <p:cxnSp>
        <p:nvCxnSpPr>
          <p:cNvPr id="9" name="Straight Connector 8">
            <a:extLst>
              <a:ext uri="{FF2B5EF4-FFF2-40B4-BE49-F238E27FC236}">
                <a16:creationId xmlns:a16="http://schemas.microsoft.com/office/drawing/2014/main" id="{BE7D5FB6-5DEB-46FB-A952-8A648B9FD26A}"/>
              </a:ext>
            </a:extLst>
          </p:cNvPr>
          <p:cNvCxnSpPr>
            <a:cxnSpLocks/>
          </p:cNvCxnSpPr>
          <p:nvPr/>
        </p:nvCxnSpPr>
        <p:spPr bwMode="auto">
          <a:xfrm>
            <a:off x="6660232" y="5157192"/>
            <a:ext cx="1872208" cy="0"/>
          </a:xfrm>
          <a:prstGeom prst="line">
            <a:avLst/>
          </a:prstGeom>
          <a:noFill/>
          <a:ln w="254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48DDAF9-F936-4E1E-985C-DAFFC46B3DEA}"/>
              </a:ext>
            </a:extLst>
          </p:cNvPr>
          <p:cNvCxnSpPr>
            <a:cxnSpLocks/>
          </p:cNvCxnSpPr>
          <p:nvPr/>
        </p:nvCxnSpPr>
        <p:spPr bwMode="auto">
          <a:xfrm flipV="1">
            <a:off x="6660232" y="2996952"/>
            <a:ext cx="0" cy="2160242"/>
          </a:xfrm>
          <a:prstGeom prst="line">
            <a:avLst/>
          </a:prstGeom>
          <a:noFill/>
          <a:ln w="25400" cap="flat" cmpd="sng" algn="ctr">
            <a:solidFill>
              <a:schemeClr val="tx1"/>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DAA69F55-1FD6-4A9F-93B1-CEEC5FB955E8}"/>
              </a:ext>
            </a:extLst>
          </p:cNvPr>
          <p:cNvSpPr/>
          <p:nvPr/>
        </p:nvSpPr>
        <p:spPr bwMode="auto">
          <a:xfrm>
            <a:off x="6660232" y="3212976"/>
            <a:ext cx="1770471" cy="1944210"/>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C1418972-6358-4BC3-BE84-28A685E09419}"/>
              </a:ext>
            </a:extLst>
          </p:cNvPr>
          <p:cNvSpPr txBox="1"/>
          <p:nvPr/>
        </p:nvSpPr>
        <p:spPr>
          <a:xfrm>
            <a:off x="7214695" y="5157186"/>
            <a:ext cx="825867" cy="369332"/>
          </a:xfrm>
          <a:prstGeom prst="rect">
            <a:avLst/>
          </a:prstGeom>
          <a:noFill/>
        </p:spPr>
        <p:txBody>
          <a:bodyPr wrap="none" rtlCol="0">
            <a:spAutoFit/>
          </a:bodyPr>
          <a:lstStyle/>
          <a:p>
            <a:r>
              <a:rPr lang="en-US" dirty="0"/>
              <a:t>Recall</a:t>
            </a:r>
            <a:endParaRPr lang="en-SE" dirty="0"/>
          </a:p>
        </p:txBody>
      </p:sp>
      <p:sp>
        <p:nvSpPr>
          <p:cNvPr id="17" name="TextBox 16">
            <a:extLst>
              <a:ext uri="{FF2B5EF4-FFF2-40B4-BE49-F238E27FC236}">
                <a16:creationId xmlns:a16="http://schemas.microsoft.com/office/drawing/2014/main" id="{CE6DC5A9-11DD-4F42-B482-72F525EA7522}"/>
              </a:ext>
            </a:extLst>
          </p:cNvPr>
          <p:cNvSpPr txBox="1"/>
          <p:nvPr/>
        </p:nvSpPr>
        <p:spPr>
          <a:xfrm rot="16200000">
            <a:off x="5897943" y="4000415"/>
            <a:ext cx="1133644" cy="369332"/>
          </a:xfrm>
          <a:prstGeom prst="rect">
            <a:avLst/>
          </a:prstGeom>
          <a:noFill/>
        </p:spPr>
        <p:txBody>
          <a:bodyPr wrap="none" rtlCol="0">
            <a:spAutoFit/>
          </a:bodyPr>
          <a:lstStyle/>
          <a:p>
            <a:r>
              <a:rPr lang="en-US" dirty="0"/>
              <a:t>Precision</a:t>
            </a:r>
            <a:endParaRPr lang="en-SE" dirty="0"/>
          </a:p>
        </p:txBody>
      </p:sp>
      <p:sp>
        <p:nvSpPr>
          <p:cNvPr id="21" name="Oval 20">
            <a:extLst>
              <a:ext uri="{FF2B5EF4-FFF2-40B4-BE49-F238E27FC236}">
                <a16:creationId xmlns:a16="http://schemas.microsoft.com/office/drawing/2014/main" id="{578BD129-AA9C-441F-8A41-F2DE1B01CBD9}"/>
              </a:ext>
            </a:extLst>
          </p:cNvPr>
          <p:cNvSpPr/>
          <p:nvPr/>
        </p:nvSpPr>
        <p:spPr bwMode="auto">
          <a:xfrm>
            <a:off x="8327856" y="3104962"/>
            <a:ext cx="216016" cy="216023"/>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481B4D2E-A727-401B-9DE4-70530307E0F5}"/>
              </a:ext>
            </a:extLst>
          </p:cNvPr>
          <p:cNvSpPr txBox="1"/>
          <p:nvPr/>
        </p:nvSpPr>
        <p:spPr>
          <a:xfrm>
            <a:off x="7884368" y="2780928"/>
            <a:ext cx="1043876" cy="369332"/>
          </a:xfrm>
          <a:prstGeom prst="rect">
            <a:avLst/>
          </a:prstGeom>
          <a:noFill/>
        </p:spPr>
        <p:txBody>
          <a:bodyPr wrap="none" rtlCol="0">
            <a:spAutoFit/>
          </a:bodyPr>
          <a:lstStyle/>
          <a:p>
            <a:r>
              <a:rPr lang="en-US" dirty="0"/>
              <a:t>(1.0,1.0)</a:t>
            </a:r>
            <a:endParaRPr lang="en-SE" dirty="0"/>
          </a:p>
        </p:txBody>
      </p:sp>
    </p:spTree>
    <p:extLst>
      <p:ext uri="{BB962C8B-B14F-4D97-AF65-F5344CB8AC3E}">
        <p14:creationId xmlns:p14="http://schemas.microsoft.com/office/powerpoint/2010/main" val="2563781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r>
              <a:rPr lang="en-US" dirty="0"/>
              <a:t>For COCO </a:t>
            </a:r>
            <a:r>
              <a:rPr lang="en-US" dirty="0" err="1"/>
              <a:t>mAP</a:t>
            </a:r>
            <a:r>
              <a:rPr lang="en-US" dirty="0"/>
              <a:t>: Compute </a:t>
            </a:r>
            <a:r>
              <a:rPr lang="en-US" dirty="0" err="1"/>
              <a:t>mAP@threshold</a:t>
            </a:r>
            <a:r>
              <a:rPr lang="en-US" dirty="0"/>
              <a:t> for each </a:t>
            </a:r>
            <a:r>
              <a:rPr lang="en-US" dirty="0" err="1"/>
              <a:t>IoU</a:t>
            </a:r>
            <a:r>
              <a:rPr lang="en-US" dirty="0"/>
              <a:t> threshold (0.5, 0.55, 0.6, …, 0.95) and take average</a:t>
            </a:r>
          </a:p>
          <a:p>
            <a:pPr lvl="1"/>
            <a:r>
              <a:rPr lang="en-US" dirty="0"/>
              <a:t>COCO </a:t>
            </a:r>
            <a:r>
              <a:rPr lang="en-US" dirty="0" err="1"/>
              <a:t>mAP</a:t>
            </a:r>
            <a:r>
              <a:rPr lang="en-US" dirty="0"/>
              <a:t> = .4</a:t>
            </a:r>
            <a:endParaRPr lang="en-SE" dirty="0"/>
          </a:p>
        </p:txBody>
      </p:sp>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245336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01874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03513"/>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a:bodyPr>
          <a:lstStyle/>
          <a:p>
            <a:r>
              <a:rPr lang="en-US" sz="2800" dirty="0" err="1"/>
              <a:t>Bbox</a:t>
            </a:r>
            <a:r>
              <a:rPr lang="en-US" sz="2800" dirty="0"/>
              <a:t> regression: transform each positive anchor box (</a:t>
            </a:r>
            <a:r>
              <a:rPr lang="en-US" sz="2800" dirty="0">
                <a:solidFill>
                  <a:srgbClr val="00B050"/>
                </a:solidFill>
              </a:rPr>
              <a:t>green</a:t>
            </a:r>
            <a:r>
              <a:rPr lang="en-US" sz="2800" dirty="0"/>
              <a:t>), into a better-fitting (higher </a:t>
            </a:r>
            <a:r>
              <a:rPr lang="en-US" sz="2800" dirty="0" err="1"/>
              <a:t>IoU</a:t>
            </a:r>
            <a:r>
              <a:rPr lang="en-US" sz="2800" dirty="0"/>
              <a:t> with the Ground-Truth </a:t>
            </a:r>
            <a:r>
              <a:rPr lang="en-US" sz="2800" dirty="0" err="1"/>
              <a:t>Bbox</a:t>
            </a:r>
            <a:r>
              <a:rPr lang="en-US" sz="2800" dirty="0"/>
              <a:t>) object box (</a:t>
            </a:r>
            <a:r>
              <a:rPr lang="en-US" sz="2800" dirty="0">
                <a:solidFill>
                  <a:srgbClr val="FFC000"/>
                </a:solidFill>
              </a:rPr>
              <a:t>yellow</a:t>
            </a:r>
            <a:r>
              <a:rPr lang="en-US" sz="2800"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
        <p:nvSpPr>
          <p:cNvPr id="8" name="Rectangle 7">
            <a:extLst>
              <a:ext uri="{FF2B5EF4-FFF2-40B4-BE49-F238E27FC236}">
                <a16:creationId xmlns:a16="http://schemas.microsoft.com/office/drawing/2014/main" id="{CDCA8809-80FA-4D10-9AA3-A34BF878A26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878198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90842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Fully-Connected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is 1+2L</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lnSpcReduction="10000"/>
          </a:bodyPr>
          <a:lstStyle/>
          <a:p>
            <a:r>
              <a:rPr lang="en-US" dirty="0"/>
              <a:t>Fig shows </a:t>
            </a:r>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lnSpcReduction="20000"/>
          </a:bodyPr>
          <a:lstStyle/>
          <a:p>
            <a:r>
              <a:rPr lang="en-US" dirty="0"/>
              <a:t>Fig shows </a:t>
            </a:r>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spTree>
    <p:extLst>
      <p:ext uri="{BB962C8B-B14F-4D97-AF65-F5344CB8AC3E}">
        <p14:creationId xmlns:p14="http://schemas.microsoft.com/office/powerpoint/2010/main" val="770586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dirty="0"/>
              <a:t>Transposed Convolution Example</a:t>
            </a:r>
            <a:endParaRPr lang="en-SE"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toy example: </a:t>
            </a:r>
          </a:p>
          <a:p>
            <a:pPr lvl="1"/>
            <a:r>
              <a:rPr lang="en-US" dirty="0"/>
              <a:t>Output has copies of filter weighted by input</a:t>
            </a:r>
          </a:p>
          <a:p>
            <a:pPr lvl="1"/>
            <a:r>
              <a:rPr lang="en-US" dirty="0"/>
              <a:t>Stride 2: Move 2 pixels in output for each pixel in input</a:t>
            </a:r>
          </a:p>
          <a:p>
            <a:pPr lvl="1"/>
            <a:r>
              <a:rPr lang="en-US" dirty="0"/>
              <a:t>Sum at overlaps</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Tree>
    <p:extLst>
      <p:ext uri="{BB962C8B-B14F-4D97-AF65-F5344CB8AC3E}">
        <p14:creationId xmlns:p14="http://schemas.microsoft.com/office/powerpoint/2010/main" val="4264549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1×1×</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xmlns="">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5089</TotalTime>
  <Words>2815</Words>
  <Application>Microsoft Office PowerPoint</Application>
  <PresentationFormat>On-screen Show (4:3)</PresentationFormat>
  <Paragraphs>327</Paragraphs>
  <Slides>51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Cambria Math</vt:lpstr>
      <vt:lpstr>Century Schoolbook</vt:lpstr>
      <vt:lpstr>Roboto</vt:lpstr>
      <vt:lpstr>Default Design</vt:lpstr>
      <vt:lpstr>L4.2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PowerPoint Presentation</vt:lpstr>
      <vt:lpstr>Perfect Detection</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374</cp:revision>
  <dcterms:created xsi:type="dcterms:W3CDTF">2020-03-21T16:53:45Z</dcterms:created>
  <dcterms:modified xsi:type="dcterms:W3CDTF">2021-08-09T06:50:35Z</dcterms:modified>
</cp:coreProperties>
</file>